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716209C-543F-4871-897D-A718799CC833}" type="datetimeFigureOut">
              <a:rPr lang="tr-TR" smtClean="0"/>
              <a:pPr/>
              <a:t>06.01.2022</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A2CBD59-EEF2-402F-BE6C-B92E3DDFB2A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C716209C-543F-4871-897D-A718799CC833}" type="datetimeFigureOut">
              <a:rPr lang="tr-TR" smtClean="0"/>
              <a:pPr/>
              <a:t>06.01.2022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A2CBD59-EEF2-402F-BE6C-B92E3DDFB2A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C716209C-543F-4871-897D-A718799CC833}" type="datetimeFigureOut">
              <a:rPr lang="tr-TR" smtClean="0"/>
              <a:pPr/>
              <a:t>06.01.2022</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A2CBD59-EEF2-402F-BE6C-B92E3DDFB2A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C716209C-543F-4871-897D-A718799CC833}" type="datetimeFigureOut">
              <a:rPr lang="tr-TR" smtClean="0"/>
              <a:pPr/>
              <a:t>06.01.2022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A2CBD59-EEF2-402F-BE6C-B92E3DDFB2A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716209C-543F-4871-897D-A718799CC833}" type="datetimeFigureOut">
              <a:rPr lang="tr-TR" smtClean="0"/>
              <a:pPr/>
              <a:t>06.01.2022</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DA2CBD59-EEF2-402F-BE6C-B92E3DDFB2A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C716209C-543F-4871-897D-A718799CC833}" type="datetimeFigureOut">
              <a:rPr lang="tr-TR" smtClean="0"/>
              <a:pPr/>
              <a:t>06.01.2022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A2CBD59-EEF2-402F-BE6C-B92E3DDFB2A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C716209C-543F-4871-897D-A718799CC833}" type="datetimeFigureOut">
              <a:rPr lang="tr-TR" smtClean="0"/>
              <a:pPr/>
              <a:t>06.01.2022</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DA2CBD59-EEF2-402F-BE6C-B92E3DDFB2A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C716209C-543F-4871-897D-A718799CC833}" type="datetimeFigureOut">
              <a:rPr lang="tr-TR" smtClean="0"/>
              <a:pPr/>
              <a:t>06.01.2022</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DA2CBD59-EEF2-402F-BE6C-B92E3DDFB2A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C716209C-543F-4871-897D-A718799CC833}" type="datetimeFigureOut">
              <a:rPr lang="tr-TR" smtClean="0"/>
              <a:pPr/>
              <a:t>06.01.2022</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DA2CBD59-EEF2-402F-BE6C-B92E3DDFB2A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C716209C-543F-4871-897D-A718799CC833}" type="datetimeFigureOut">
              <a:rPr lang="tr-TR" smtClean="0"/>
              <a:pPr/>
              <a:t>06.01.2022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A2CBD59-EEF2-402F-BE6C-B92E3DDFB2A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C716209C-543F-4871-897D-A718799CC833}" type="datetimeFigureOut">
              <a:rPr lang="tr-TR" smtClean="0"/>
              <a:pPr/>
              <a:t>06.01.2022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A2CBD59-EEF2-402F-BE6C-B92E3DDFB2AE}"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716209C-543F-4871-897D-A718799CC833}" type="datetimeFigureOut">
              <a:rPr lang="tr-TR" smtClean="0"/>
              <a:pPr/>
              <a:t>06.01.2022</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A2CBD59-EEF2-402F-BE6C-B92E3DDFB2A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ÇOCUĞUN ÖZBAKIM BECERİLERİNİN GELİŞİMİ</a:t>
            </a:r>
            <a:endParaRPr lang="tr-TR" dirty="0"/>
          </a:p>
        </p:txBody>
      </p:sp>
      <p:pic>
        <p:nvPicPr>
          <p:cNvPr id="4" name="Picture 7" descr="C:\Belgelerim\1.jpg"/>
          <p:cNvPicPr>
            <a:picLocks noGrp="1" noChangeAspect="1" noChangeArrowheads="1"/>
          </p:cNvPicPr>
          <p:nvPr>
            <p:ph type="clipArt" sz="half" idx="2"/>
          </p:nvPr>
        </p:nvPicPr>
        <p:blipFill>
          <a:blip r:embed="rId2"/>
          <a:srcRect/>
          <a:stretch>
            <a:fillRect/>
          </a:stretch>
        </p:blipFill>
        <p:spPr>
          <a:xfrm>
            <a:off x="4800600" y="3429000"/>
            <a:ext cx="3810000" cy="2857500"/>
          </a:xfrm>
          <a:noFill/>
          <a:ln/>
        </p:spPr>
      </p:pic>
      <p:pic>
        <p:nvPicPr>
          <p:cNvPr id="2050" name="Picture 2" descr="C:\Documents and Settings\Administrator\Belgelerim\Resimlerim\myvizyon_bebek_resimleri_31.jpg"/>
          <p:cNvPicPr>
            <a:picLocks noChangeAspect="1" noChangeArrowheads="1"/>
          </p:cNvPicPr>
          <p:nvPr/>
        </p:nvPicPr>
        <p:blipFill>
          <a:blip r:embed="rId3" cstate="print"/>
          <a:srcRect/>
          <a:stretch>
            <a:fillRect/>
          </a:stretch>
        </p:blipFill>
        <p:spPr bwMode="auto">
          <a:xfrm>
            <a:off x="3276600" y="3505200"/>
            <a:ext cx="2362200" cy="2133600"/>
          </a:xfrm>
          <a:prstGeom prst="rect">
            <a:avLst/>
          </a:prstGeom>
          <a:noFill/>
        </p:spPr>
      </p:pic>
      <p:sp>
        <p:nvSpPr>
          <p:cNvPr id="5" name="Alt Başlık 4"/>
          <p:cNvSpPr>
            <a:spLocks noGrp="1"/>
          </p:cNvSpPr>
          <p:nvPr>
            <p:ph type="subTitle" idx="1"/>
          </p:nvPr>
        </p:nvSpPr>
        <p:spPr/>
        <p:txBody>
          <a:bodyPr/>
          <a:lstStyle/>
          <a:p>
            <a:endParaRPr lang="tr-T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Alt ıslatma sorununu çözmede ailenin rolü</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Çocuk altına kaçırdığı için kendi de tedirgindir.Bu nedenle önce kendisi ile konuşup beraber çözüm bulmaya çalışmalıdır.</a:t>
            </a:r>
          </a:p>
          <a:p>
            <a:r>
              <a:rPr lang="tr-TR" dirty="0" smtClean="0"/>
              <a:t>Evdeki diğer bireylerle konuşarak bu sorunu çözmek için yardımcı olmaları istenmelidir.</a:t>
            </a:r>
          </a:p>
          <a:p>
            <a:r>
              <a:rPr lang="tr-TR" dirty="0" smtClean="0"/>
              <a:t>Yetmeden 1 saat önce sulu gıdalar verilmemelidir.</a:t>
            </a:r>
          </a:p>
          <a:p>
            <a:r>
              <a:rPr lang="tr-TR" dirty="0" smtClean="0"/>
              <a:t>Oyuna başlamadan önce veya yatmadan önce tuvaletini yaptırmalıyız.</a:t>
            </a:r>
          </a:p>
          <a:p>
            <a:r>
              <a:rPr lang="tr-TR" dirty="0" smtClean="0"/>
              <a:t>Gündüz ve geceleri düzenli aralıklarla tuvalete gitmesini hatırlatmalıyız.</a:t>
            </a:r>
          </a:p>
          <a:p>
            <a:r>
              <a:rPr lang="tr-TR" dirty="0" smtClean="0"/>
              <a:t>Gece çocuğun düzenli yatış saati olmalı ki düzenli aralıklarla uyandırılıp tuvalete gidebilsin.</a:t>
            </a:r>
          </a:p>
          <a:p>
            <a:r>
              <a:rPr lang="tr-TR" dirty="0" smtClean="0"/>
              <a:t>Çocuğun altına bez ve naylon sermemeyiz.</a:t>
            </a:r>
          </a:p>
          <a:p>
            <a:r>
              <a:rPr lang="tr-TR" dirty="0" smtClean="0"/>
              <a:t>5-6 yaşındaki çocuk altını ıslatıyorsa çocuk uyanıkken ıslak pijamalarını ve çarşaflarını değiştirerek kuru giysilerini giymesi sağlanmalıdır.</a:t>
            </a:r>
          </a:p>
          <a:p>
            <a:r>
              <a:rPr lang="tr-TR" dirty="0" smtClean="0"/>
              <a:t>5-6 yaşındaki çocuk tüm bunlara rağmen altını ıslatmaya devam ediyorsa mutlaka </a:t>
            </a:r>
            <a:r>
              <a:rPr lang="tr-TR" smtClean="0"/>
              <a:t>doktora götürülmelidir</a:t>
            </a:r>
            <a:r>
              <a:rPr lang="tr-TR" dirty="0" smtClean="0"/>
              <a:t>.</a:t>
            </a:r>
            <a:endParaRPr lang="tr-TR" dirty="0"/>
          </a:p>
        </p:txBody>
      </p:sp>
    </p:spTree>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dirty="0" smtClean="0"/>
              <a:t>		</a:t>
            </a:r>
            <a:r>
              <a:rPr lang="tr-TR" dirty="0" err="1" smtClean="0"/>
              <a:t>Özbakım</a:t>
            </a:r>
            <a:r>
              <a:rPr lang="tr-TR" dirty="0" smtClean="0"/>
              <a:t> becerilerinin geliştirirken sabırlı olmalıdır.Bizim için basit gibi görünen becerilerin çocuklar için zor olduğu unutulmamalıdır.Çocuklar </a:t>
            </a:r>
            <a:r>
              <a:rPr lang="tr-TR" dirty="0" err="1" smtClean="0"/>
              <a:t>herşeyi</a:t>
            </a:r>
            <a:r>
              <a:rPr lang="tr-TR" dirty="0" smtClean="0"/>
              <a:t> öğrenebilecek güce sahiptirler.</a:t>
            </a:r>
            <a:r>
              <a:rPr lang="tr-TR" dirty="0" err="1" smtClean="0"/>
              <a:t>Yeterki</a:t>
            </a:r>
            <a:r>
              <a:rPr lang="tr-TR" dirty="0" smtClean="0"/>
              <a:t> uygun dil ve yöntem bulunsun.</a:t>
            </a:r>
          </a:p>
          <a:p>
            <a:pPr algn="just">
              <a:buNone/>
            </a:pPr>
            <a:r>
              <a:rPr lang="tr-TR" dirty="0" smtClean="0"/>
              <a:t>		Çocuklar bir beceriyi çok kez tekrar ederek öğrenirler.Öğrenirken yaşadıkları deneyimler kendilerine güvenmelerine veya güvensiz olmalarına neden olduğu unutulmamalıdır.</a:t>
            </a:r>
            <a:endParaRPr lang="tr-TR" dirty="0"/>
          </a:p>
        </p:txBody>
      </p:sp>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5" name="4 Dikdörtgen"/>
          <p:cNvSpPr/>
          <p:nvPr/>
        </p:nvSpPr>
        <p:spPr>
          <a:xfrm>
            <a:off x="3200400" y="5181600"/>
            <a:ext cx="3657600" cy="646331"/>
          </a:xfrm>
          <a:prstGeom prst="rect">
            <a:avLst/>
          </a:prstGeom>
        </p:spPr>
        <p:txBody>
          <a:bodyPr wrap="square">
            <a:spAutoFit/>
          </a:bodyPr>
          <a:lstStyle/>
          <a:p>
            <a:pPr>
              <a:spcBef>
                <a:spcPct val="50000"/>
              </a:spcBef>
            </a:pPr>
            <a:r>
              <a:rPr lang="tr-TR" i="1" dirty="0" smtClean="0"/>
              <a:t>HAYATIMIZDAKİ EN DEĞERLİ VARLIKLARIMIZ;ÇOCUKLARIMIZDIR</a:t>
            </a:r>
            <a:endParaRPr lang="tr-TR" i="1" dirty="0"/>
          </a:p>
        </p:txBody>
      </p:sp>
      <p:pic>
        <p:nvPicPr>
          <p:cNvPr id="7" name="Picture 7" descr="C:\Belgelerim\sureyya rabia\y3.jpg"/>
          <p:cNvPicPr>
            <a:picLocks noGrp="1" noChangeAspect="1" noChangeArrowheads="1"/>
          </p:cNvPicPr>
          <p:nvPr>
            <p:ph type="clipArt" sz="half" idx="2"/>
          </p:nvPr>
        </p:nvPicPr>
        <p:blipFill>
          <a:blip r:embed="rId2"/>
          <a:srcRect/>
          <a:stretch>
            <a:fillRect/>
          </a:stretch>
        </p:blipFill>
        <p:spPr>
          <a:xfrm>
            <a:off x="2209800" y="1295400"/>
            <a:ext cx="3810000" cy="2857500"/>
          </a:xfrm>
          <a:noFill/>
          <a:ln/>
        </p:spPr>
      </p:pic>
      <p:pic>
        <p:nvPicPr>
          <p:cNvPr id="1026" name="Picture 2" descr="C:\Documents and Settings\Administrator\Belgelerim\Resimlerim\tatli-bebek-resmi-4.jpg"/>
          <p:cNvPicPr>
            <a:picLocks noGrp="1" noChangeAspect="1" noChangeArrowheads="1"/>
          </p:cNvPicPr>
          <p:nvPr>
            <p:ph idx="1"/>
          </p:nvPr>
        </p:nvPicPr>
        <p:blipFill>
          <a:blip r:embed="rId3"/>
          <a:srcRect/>
          <a:stretch>
            <a:fillRect/>
          </a:stretch>
        </p:blipFill>
        <p:spPr bwMode="auto">
          <a:xfrm>
            <a:off x="1123950" y="1780381"/>
            <a:ext cx="5905500" cy="309641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buNone/>
            </a:pPr>
            <a:r>
              <a:rPr lang="tr-TR" dirty="0" smtClean="0"/>
              <a:t>Öz bakım çocukların kendi ihtiyaçlarını kendisinin karşılayabildiği becerilerdir.</a:t>
            </a:r>
          </a:p>
          <a:p>
            <a:pPr>
              <a:buNone/>
            </a:pPr>
            <a:endParaRPr lang="tr-TR" dirty="0" smtClean="0"/>
          </a:p>
          <a:p>
            <a:pPr>
              <a:buNone/>
            </a:pPr>
            <a:endParaRPr lang="tr-TR" dirty="0" smtClean="0"/>
          </a:p>
          <a:p>
            <a:pPr>
              <a:buNone/>
            </a:pPr>
            <a:r>
              <a:rPr lang="tr-TR" dirty="0" smtClean="0"/>
              <a:t>Aynı zamanda bu becerileri edinen çocuklar bir yetişkine ihtiyaç duymazlar.</a:t>
            </a:r>
          </a:p>
          <a:p>
            <a:endParaRPr lang="tr-TR"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401762"/>
          </a:xfrm>
        </p:spPr>
        <p:txBody>
          <a:bodyPr>
            <a:normAutofit fontScale="90000"/>
          </a:bodyPr>
          <a:lstStyle/>
          <a:p>
            <a:pPr algn="ctr"/>
            <a:r>
              <a:rPr lang="tr-TR" dirty="0" smtClean="0"/>
              <a:t>ÇOCUKLARDA SORUMLULUK DUYGUSUNUN GELİŞMESİ</a:t>
            </a:r>
            <a:br>
              <a:rPr lang="tr-TR" dirty="0" smtClean="0"/>
            </a:br>
            <a:endParaRPr lang="tr-TR" dirty="0"/>
          </a:p>
        </p:txBody>
      </p:sp>
      <p:sp>
        <p:nvSpPr>
          <p:cNvPr id="3" name="2 İçerik Yer Tutucusu"/>
          <p:cNvSpPr>
            <a:spLocks noGrp="1"/>
          </p:cNvSpPr>
          <p:nvPr>
            <p:ph idx="1"/>
          </p:nvPr>
        </p:nvSpPr>
        <p:spPr>
          <a:xfrm>
            <a:off x="457200" y="1219200"/>
            <a:ext cx="7315200" cy="1066800"/>
          </a:xfrm>
        </p:spPr>
        <p:txBody>
          <a:bodyPr>
            <a:normAutofit fontScale="85000" lnSpcReduction="20000"/>
          </a:bodyPr>
          <a:lstStyle/>
          <a:p>
            <a:pPr>
              <a:buNone/>
            </a:pPr>
            <a:r>
              <a:rPr lang="tr-TR" dirty="0" smtClean="0"/>
              <a:t>Çocukların evde bazı sorumluluklar alması kendi kendine yerine getirmesi beklenen becerilerdendir.</a:t>
            </a:r>
          </a:p>
          <a:p>
            <a:pPr>
              <a:buNone/>
            </a:pPr>
            <a:r>
              <a:rPr lang="tr-TR" dirty="0" smtClean="0"/>
              <a:t> </a:t>
            </a:r>
            <a:endParaRPr lang="tr-TR" dirty="0"/>
          </a:p>
        </p:txBody>
      </p:sp>
      <p:pic>
        <p:nvPicPr>
          <p:cNvPr id="4" name="Picture 7" descr="C:\Belgelerim\16.jpg"/>
          <p:cNvPicPr>
            <a:picLocks noChangeAspect="1" noChangeArrowheads="1"/>
          </p:cNvPicPr>
          <p:nvPr/>
        </p:nvPicPr>
        <p:blipFill>
          <a:blip r:embed="rId2"/>
          <a:srcRect/>
          <a:stretch>
            <a:fillRect/>
          </a:stretch>
        </p:blipFill>
        <p:spPr>
          <a:xfrm>
            <a:off x="4495800" y="1981200"/>
            <a:ext cx="3446463" cy="4114800"/>
          </a:xfrm>
          <a:prstGeom prst="rect">
            <a:avLst/>
          </a:prstGeom>
          <a:noFill/>
          <a:ln/>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 ÇOCUKLARA EVDE VERİLEBİLECEK SORUMLULUKLAR</a:t>
            </a:r>
            <a:br>
              <a:rPr lang="tr-TR" dirty="0" smtClean="0"/>
            </a:br>
            <a:endParaRPr lang="tr-TR" dirty="0"/>
          </a:p>
        </p:txBody>
      </p:sp>
      <p:sp>
        <p:nvSpPr>
          <p:cNvPr id="3" name="2 İçerik Yer Tutucusu"/>
          <p:cNvSpPr>
            <a:spLocks noGrp="1"/>
          </p:cNvSpPr>
          <p:nvPr>
            <p:ph idx="1"/>
          </p:nvPr>
        </p:nvSpPr>
        <p:spPr/>
        <p:txBody>
          <a:bodyPr/>
          <a:lstStyle/>
          <a:p>
            <a:r>
              <a:rPr lang="tr-TR" dirty="0" smtClean="0"/>
              <a:t>Sofrayı kurup-kaldırabilme</a:t>
            </a:r>
          </a:p>
          <a:p>
            <a:r>
              <a:rPr lang="tr-TR" dirty="0" smtClean="0"/>
              <a:t>Yatağını yapabilme</a:t>
            </a:r>
          </a:p>
          <a:p>
            <a:r>
              <a:rPr lang="tr-TR" dirty="0" smtClean="0"/>
              <a:t>Çiçekleri sulama</a:t>
            </a:r>
          </a:p>
          <a:p>
            <a:r>
              <a:rPr lang="tr-TR" dirty="0" smtClean="0"/>
              <a:t>Kirlilerini sepete koyabilme</a:t>
            </a:r>
          </a:p>
          <a:p>
            <a:r>
              <a:rPr lang="tr-TR" dirty="0" smtClean="0"/>
              <a:t>Alış verişe yardım etme</a:t>
            </a:r>
          </a:p>
          <a:p>
            <a:r>
              <a:rPr lang="tr-TR" dirty="0" smtClean="0"/>
              <a:t>Ev temizliğine yardım etme</a:t>
            </a:r>
          </a:p>
          <a:p>
            <a:r>
              <a:rPr lang="tr-TR" dirty="0" smtClean="0"/>
              <a:t>Oyuncaklarını toplama</a:t>
            </a:r>
            <a:endParaRPr lang="tr-TR"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ÇOCUKLARA SORUMLULUK VERİRKEN DİKKAT EDİLMESİ GEREKEN NOKTALAR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Çocuklardan beklenen sorumlulukların yaşlarına ve yeteneklerine uygun olmasına dikkat edilmelidir.</a:t>
            </a:r>
          </a:p>
          <a:p>
            <a:r>
              <a:rPr lang="tr-TR" dirty="0" smtClean="0"/>
              <a:t>Evle ilgili işleri kendisinin seçmesi ve karar vermesi sağlanmalıdır.</a:t>
            </a:r>
          </a:p>
          <a:p>
            <a:r>
              <a:rPr lang="tr-TR" dirty="0" smtClean="0"/>
              <a:t>Sorumluluklar 2 kardeş arasında paylaşılıyorsa eşit olmasına dikkat edilmelidir.</a:t>
            </a:r>
          </a:p>
          <a:p>
            <a:r>
              <a:rPr lang="tr-TR" dirty="0" smtClean="0"/>
              <a:t>Sorumluluklar kardeşler arasında cinsiyet ayrımı yapmadan paylaşılmalıdır.</a:t>
            </a:r>
          </a:p>
          <a:p>
            <a:r>
              <a:rPr lang="tr-TR" dirty="0" smtClean="0"/>
              <a:t>Seçtikleri sorumlulukların nasıl yapılması gerektiği öğretilmelidir.</a:t>
            </a:r>
          </a:p>
          <a:p>
            <a:r>
              <a:rPr lang="tr-TR" dirty="0" smtClean="0"/>
              <a:t>Çocuklar sorumluluklarını yaptıktan sonra takdir edilmelidir.</a:t>
            </a:r>
          </a:p>
          <a:p>
            <a:r>
              <a:rPr lang="tr-TR" dirty="0" smtClean="0"/>
              <a:t>Çocuğun sorumlu bir kişi olabilmesi için anne-babanın destekleyici ve teşvik edici tutumları da çok etkilidir.</a:t>
            </a:r>
          </a:p>
          <a:p>
            <a:r>
              <a:rPr lang="tr-TR" dirty="0" smtClean="0"/>
              <a:t>Anne-baba sözleri ve davranışları ile çocuğa örnek olmalıdır.</a:t>
            </a:r>
          </a:p>
          <a:p>
            <a:r>
              <a:rPr lang="tr-TR" dirty="0" smtClean="0"/>
              <a:t>Çocuğa yardım etmek amacıyla onun sorumluluklarını yerine getirmemelidir.</a:t>
            </a:r>
            <a:endParaRPr lang="tr-TR"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öykü</a:t>
            </a:r>
            <a:endParaRPr lang="tr-TR" dirty="0"/>
          </a:p>
        </p:txBody>
      </p:sp>
      <p:sp>
        <p:nvSpPr>
          <p:cNvPr id="3" name="2 İçerik Yer Tutucusu"/>
          <p:cNvSpPr>
            <a:spLocks noGrp="1"/>
          </p:cNvSpPr>
          <p:nvPr>
            <p:ph idx="1"/>
          </p:nvPr>
        </p:nvSpPr>
        <p:spPr/>
        <p:txBody>
          <a:bodyPr>
            <a:normAutofit fontScale="62500" lnSpcReduction="20000"/>
          </a:bodyPr>
          <a:lstStyle/>
          <a:p>
            <a:pPr>
              <a:buNone/>
            </a:pPr>
            <a:r>
              <a:rPr lang="tr-TR" dirty="0" smtClean="0"/>
              <a:t>Bir gün, kırlarda gezintiye çıkan bir adam, kenarına oturduğu çalıların birinin dalında, küçük bir kozanın varlığını fark etti. Koza ha açıldı ha açılacak gibiydi. Adam, bunun bir kelebek kozası olduğunu tahmin ediyordu. Böyle bir fırsat kolay ele geçmez diye düşündü; ve bir kelebeğin dünya yüzü gördüğü ilk dakikalara şahit olmak istedi.</a:t>
            </a:r>
            <a:br>
              <a:rPr lang="tr-TR" dirty="0" smtClean="0"/>
            </a:br>
            <a:r>
              <a:rPr lang="tr-TR" dirty="0" smtClean="0"/>
              <a:t>Dakikalar dakikaları kovaladı, saatler geçmeye başladı, ama henüz kelebeğin küçük bedeni o delikten çıkmadı.</a:t>
            </a:r>
            <a:br>
              <a:rPr lang="tr-TR" dirty="0" smtClean="0"/>
            </a:br>
            <a:r>
              <a:rPr lang="tr-TR" dirty="0" smtClean="0"/>
              <a:t>Sanki, kelebek dışarı çıkmak için çaba harcamaktan vazgeçmiş gibi geldi adama. Kelebeğin elinden gelen her şeyi yaptığını ama kozadan dışarı çıkmayı başaramadığını düşündü. Bu yüzden, kelebeğe yardımcı olmaya karar verdi. Cebindeki küçük çakıyı çıkarıp, kozadaki deliği bir cerrah titizliğiyle büyütmeye başladı.</a:t>
            </a:r>
            <a:br>
              <a:rPr lang="tr-TR" dirty="0" smtClean="0"/>
            </a:br>
            <a:r>
              <a:rPr lang="tr-TR" dirty="0" smtClean="0"/>
              <a:t>Böylece, bir-iki dakika içinde kelebek kolayca dışarı çıkıverdi. Fakat bedeni kuru ve küçücük, kanatları buruş buruştu.</a:t>
            </a:r>
            <a:br>
              <a:rPr lang="tr-TR" dirty="0" smtClean="0"/>
            </a:br>
            <a:r>
              <a:rPr lang="tr-TR" dirty="0" smtClean="0"/>
              <a:t>Adam kozadan çıkmış kelebeği izlemeye devam etti. Çünkü kelebeğin kanatlarının az sonra açılıp genişleyeceğini, böylece narin bedenini havada taşıyabileceğini umuyordu.</a:t>
            </a:r>
            <a:br>
              <a:rPr lang="tr-TR" dirty="0" smtClean="0"/>
            </a:br>
            <a:r>
              <a:rPr lang="tr-TR" dirty="0" smtClean="0"/>
              <a:t>Ama bunlardan hiçbiri olmadı. Kelebek, hayatının geri kalanını kurumuş bir beden ve buruşmuş kanatlarla yerde sürünerek geçirdi. Ne kadar çabalarsa çabalasın, asla açılamadı.</a:t>
            </a:r>
            <a:br>
              <a:rPr lang="tr-TR" dirty="0" smtClean="0"/>
            </a:br>
            <a:r>
              <a:rPr lang="tr-TR" dirty="0" smtClean="0"/>
              <a:t>Adamın bütün iyi niyetine ve yardımseverliğine rağmen anlayamadığı şey şuydu: Kozanın kısıtlayacağı ve buna karşılık kelebeğin daracık bir delikten dışarı çıkmak için göstermesi gereken çaba, kelebeğin uçuşu için lazım olan şeylerdi.</a:t>
            </a:r>
          </a:p>
          <a:p>
            <a:pPr>
              <a:buNone/>
            </a:pPr>
            <a:endParaRPr lang="tr-TR" dirty="0"/>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Tuvalet eğitiminin kazandırılması</a:t>
            </a:r>
            <a:endParaRPr lang="tr-TR" dirty="0"/>
          </a:p>
        </p:txBody>
      </p:sp>
      <p:sp>
        <p:nvSpPr>
          <p:cNvPr id="3" name="2 İçerik Yer Tutucusu"/>
          <p:cNvSpPr>
            <a:spLocks noGrp="1"/>
          </p:cNvSpPr>
          <p:nvPr>
            <p:ph idx="1"/>
          </p:nvPr>
        </p:nvSpPr>
        <p:spPr/>
        <p:txBody>
          <a:bodyPr/>
          <a:lstStyle/>
          <a:p>
            <a:pPr>
              <a:buNone/>
            </a:pPr>
            <a:r>
              <a:rPr lang="tr-TR" dirty="0" smtClean="0"/>
              <a:t>Tuvalet eğitimine 2-2,5 yaşındayken başlamak gerekir.</a:t>
            </a:r>
            <a:endParaRPr lang="tr-TR" dirty="0"/>
          </a:p>
        </p:txBody>
      </p:sp>
    </p:spTree>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Tuvalet eğitimi verirken dikkat edilmesi gereken noktalar</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Tuvalete giderken “şimdi çişim geldi tuvalete gidiyorum” diyerek düşünmesine yol açabiliriz.</a:t>
            </a:r>
          </a:p>
          <a:p>
            <a:r>
              <a:rPr lang="tr-TR" dirty="0" smtClean="0"/>
              <a:t>Oyuncak bebek üzerinde tuvaletini yapması canlandırılarak hazırlanması sağlanabilir.</a:t>
            </a:r>
          </a:p>
          <a:p>
            <a:r>
              <a:rPr lang="tr-TR" dirty="0" smtClean="0"/>
              <a:t>Çocuğun tuvaletini rahat ve düşme korkusu yaşamadan yapabilmesi için ortam hazırlanmalıdır.</a:t>
            </a:r>
          </a:p>
          <a:p>
            <a:r>
              <a:rPr lang="tr-TR" dirty="0" smtClean="0"/>
              <a:t>Tuvalet eğitimine başlandığında bez gece,gündüz ve ev dışında tamamıyla terk edilmelidir.</a:t>
            </a:r>
          </a:p>
          <a:p>
            <a:r>
              <a:rPr lang="tr-TR" dirty="0" smtClean="0"/>
              <a:t>Belirli aralıklarla tuvalete oturtulur.</a:t>
            </a:r>
          </a:p>
          <a:p>
            <a:r>
              <a:rPr lang="tr-TR" dirty="0" smtClean="0"/>
              <a:t>Kazayla altına yaptığında utandırıcı ve </a:t>
            </a:r>
            <a:r>
              <a:rPr lang="tr-TR" dirty="0" err="1" smtClean="0"/>
              <a:t>mahçup</a:t>
            </a:r>
            <a:r>
              <a:rPr lang="tr-TR" dirty="0" smtClean="0"/>
              <a:t> edici ifadelerden sakınmalıdır.</a:t>
            </a:r>
          </a:p>
          <a:p>
            <a:r>
              <a:rPr lang="tr-TR" dirty="0" smtClean="0"/>
              <a:t>Tuvalet sonrası temizlik alışkanlığını da öğretmek gerekir.</a:t>
            </a:r>
            <a:endParaRPr lang="tr-TR" dirty="0"/>
          </a:p>
        </p:txBody>
      </p:sp>
    </p:spTree>
  </p:cSld>
  <p:clrMapOvr>
    <a:masterClrMapping/>
  </p:clrMapOvr>
  <p:transition>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Alt ıslatma sorunu</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Çocuklar 4-5 yaşlarına geldiklerinde tuvalet kontrolünü tam olarak kazanabilir.Gündüz ya da gece altını ıslatmanın birden fazla sebebi vardır.Bunlar;</a:t>
            </a:r>
          </a:p>
          <a:p>
            <a:pPr>
              <a:buNone/>
            </a:pPr>
            <a:r>
              <a:rPr lang="tr-TR" dirty="0" smtClean="0"/>
              <a:t>1-</a:t>
            </a:r>
            <a:r>
              <a:rPr lang="tr-TR" dirty="0" err="1" smtClean="0"/>
              <a:t>Fizyojik</a:t>
            </a:r>
            <a:r>
              <a:rPr lang="tr-TR" dirty="0" smtClean="0"/>
              <a:t>  sebepler;bu durumlarda doktor(ürolog)tedavisi gerekir.</a:t>
            </a:r>
          </a:p>
          <a:p>
            <a:pPr>
              <a:buNone/>
            </a:pPr>
            <a:r>
              <a:rPr lang="tr-TR" dirty="0" smtClean="0"/>
              <a:t>2-Psikolojik sebepler;</a:t>
            </a:r>
          </a:p>
          <a:p>
            <a:pPr>
              <a:buNone/>
            </a:pPr>
            <a:r>
              <a:rPr lang="tr-TR" dirty="0" smtClean="0"/>
              <a:t>*Çocuk  yaşamında mutlu olmadığı bir şeyden dolayı altına kaçırıyor olabilir.</a:t>
            </a:r>
          </a:p>
          <a:p>
            <a:pPr>
              <a:buNone/>
            </a:pPr>
            <a:r>
              <a:rPr lang="tr-TR" dirty="0" smtClean="0"/>
              <a:t>*Kardeş kıskançlığı</a:t>
            </a:r>
          </a:p>
          <a:p>
            <a:pPr>
              <a:buNone/>
            </a:pPr>
            <a:r>
              <a:rPr lang="tr-TR" dirty="0" smtClean="0"/>
              <a:t>*Çocuğun ihmal edilmesi</a:t>
            </a:r>
          </a:p>
          <a:p>
            <a:pPr>
              <a:buNone/>
            </a:pPr>
            <a:r>
              <a:rPr lang="tr-TR" dirty="0" smtClean="0"/>
              <a:t>*Ev ortamındaki huzursuzluklar</a:t>
            </a:r>
          </a:p>
          <a:p>
            <a:pPr>
              <a:buNone/>
            </a:pPr>
            <a:r>
              <a:rPr lang="tr-TR" dirty="0" smtClean="0"/>
              <a:t>3.Çocuğun uykusunun ağır olması veya oyuna dalması</a:t>
            </a:r>
            <a:endParaRPr lang="tr-TR" dirty="0"/>
          </a:p>
        </p:txBody>
      </p:sp>
    </p:spTree>
  </p:cSld>
  <p:clrMapOvr>
    <a:masterClrMapping/>
  </p:clrMapOvr>
  <p:transition>
    <p:pull dir="l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121</TotalTime>
  <Words>484</Words>
  <Application>Microsoft Office PowerPoint</Application>
  <PresentationFormat>Ekran Gösterisi (4:3)</PresentationFormat>
  <Paragraphs>60</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Trebuchet MS</vt:lpstr>
      <vt:lpstr>Wingdings</vt:lpstr>
      <vt:lpstr>Wingdings 2</vt:lpstr>
      <vt:lpstr>Zengin</vt:lpstr>
      <vt:lpstr>ÇOCUĞUN ÖZBAKIM BECERİLERİNİN GELİŞİMİ</vt:lpstr>
      <vt:lpstr>PowerPoint Sunusu</vt:lpstr>
      <vt:lpstr>ÇOCUKLARDA SORUMLULUK DUYGUSUNUN GELİŞMESİ </vt:lpstr>
      <vt:lpstr> ÇOCUKLARA EVDE VERİLEBİLECEK SORUMLULUKLAR </vt:lpstr>
      <vt:lpstr>ÇOCUKLARA SORUMLULUK VERİRKEN DİKKAT EDİLMESİ GEREKEN NOKTALAR</vt:lpstr>
      <vt:lpstr>öykü</vt:lpstr>
      <vt:lpstr>Tuvalet eğitiminin kazandırılması</vt:lpstr>
      <vt:lpstr>Tuvalet eğitimi verirken dikkat edilmesi gereken noktalar</vt:lpstr>
      <vt:lpstr>Alt ıslatma sorunu</vt:lpstr>
      <vt:lpstr>Alt ıslatma sorununu çözmede ailenin rolü</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ÇOCUĞUN ÖZBAKIM BECERİLERİNİN GELİŞİMİ</dc:title>
  <dc:creator>OEM</dc:creator>
  <cp:lastModifiedBy>ErzUYGULAMA</cp:lastModifiedBy>
  <cp:revision>20</cp:revision>
  <dcterms:created xsi:type="dcterms:W3CDTF">2013-02-16T23:02:53Z</dcterms:created>
  <dcterms:modified xsi:type="dcterms:W3CDTF">2022-01-06T10:54:09Z</dcterms:modified>
</cp:coreProperties>
</file>